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48" autoAdjust="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1DDDE-CC7D-41F7-91B4-99E6ADFC184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29B40-85F9-4609-8CFA-CDF454E90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6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29B40-85F9-4609-8CFA-CDF454E906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29B40-85F9-4609-8CFA-CDF454E9066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F5294D-0D0F-4C98-81F4-57D61726AEA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342239-28AA-492B-AAE5-0EBADD726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dor-ob-giz-chit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142852"/>
            <a:ext cx="8908763" cy="671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5600712" cy="131445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Презентация</a:t>
            </a:r>
            <a:b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6000768"/>
            <a:ext cx="4271970" cy="61437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2011 г.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500306"/>
            <a:ext cx="585788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Здоровый образ жизни   </a:t>
            </a:r>
          </a:p>
          <a:p>
            <a:pPr algn="ctr"/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(ЗОЖ)                                  </a:t>
            </a:r>
            <a:endParaRPr lang="ru-RU" sz="4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9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Закаливание, солнечные и воздушные ванны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929718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Закаливание</a:t>
            </a:r>
            <a:r>
              <a:rPr lang="ru-RU" sz="1800" dirty="0" smtClean="0"/>
              <a:t> — это система специальной тренировки терморегуляторных процессов организма, включающая в себя процедуры, действие которых направлено на повышение устойчивости организма к переохлаждению или перегреванию.</a:t>
            </a:r>
          </a:p>
          <a:p>
            <a:pPr>
              <a:buNone/>
            </a:pPr>
            <a:r>
              <a:rPr lang="ru-RU" sz="1800" dirty="0" smtClean="0"/>
              <a:t>В процессе закаливания совершенствуется работа организма: улучшаются</a:t>
            </a:r>
          </a:p>
          <a:p>
            <a:pPr>
              <a:buNone/>
            </a:pPr>
            <a:r>
              <a:rPr lang="ru-RU" sz="1800" dirty="0" smtClean="0"/>
              <a:t>физико-химическое состояние клеток, деятельность всех органов и их систем. В</a:t>
            </a:r>
          </a:p>
          <a:p>
            <a:pPr>
              <a:buNone/>
            </a:pPr>
            <a:r>
              <a:rPr lang="ru-RU" sz="1800" dirty="0" smtClean="0"/>
              <a:t>результате закаливания увеличивается работоспособность, снижается </a:t>
            </a:r>
          </a:p>
          <a:p>
            <a:pPr>
              <a:buNone/>
            </a:pPr>
            <a:r>
              <a:rPr lang="ru-RU" sz="1800" dirty="0" smtClean="0"/>
              <a:t>заболеваемость, особенно простудного характера, улучшается самочувствие.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4429132"/>
            <a:ext cx="3874009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К закаливанию относятся</a:t>
            </a:r>
            <a:r>
              <a:rPr lang="ru-R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Обливание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Купание  в открытых водоёмах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Моржевание (плаванье  проруби)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Обтирание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Контрастный душ</a:t>
            </a:r>
          </a:p>
          <a:p>
            <a:pPr marL="342900" indent="-342900">
              <a:buFont typeface="+mj-lt"/>
              <a:buAutoNum type="arabicPeriod"/>
            </a:pPr>
            <a:r>
              <a:rPr lang="ru-RU" smtClean="0"/>
              <a:t>Ходьба </a:t>
            </a:r>
            <a:r>
              <a:rPr lang="ru-RU" smtClean="0"/>
              <a:t>босиком</a:t>
            </a:r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10" name="Рисунок 9" descr="3d97ee076fe3d9a4683a7e1bbf29978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14290"/>
            <a:ext cx="3598515" cy="2143116"/>
          </a:xfrm>
          <a:prstGeom prst="rect">
            <a:avLst/>
          </a:prstGeom>
        </p:spPr>
      </p:pic>
      <p:pic>
        <p:nvPicPr>
          <p:cNvPr id="11" name="Рисунок 10" descr="2011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44" y="140137"/>
            <a:ext cx="3214678" cy="1993916"/>
          </a:xfrm>
          <a:prstGeom prst="rect">
            <a:avLst/>
          </a:prstGeom>
        </p:spPr>
      </p:pic>
      <p:pic>
        <p:nvPicPr>
          <p:cNvPr id="12" name="Рисунок 11" descr="imm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0"/>
            <a:ext cx="2286016" cy="3436644"/>
          </a:xfrm>
          <a:prstGeom prst="rect">
            <a:avLst/>
          </a:prstGeom>
        </p:spPr>
      </p:pic>
      <p:pic>
        <p:nvPicPr>
          <p:cNvPr id="13" name="Рисунок 12" descr="29379f6878c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43116"/>
            <a:ext cx="3417997" cy="2221698"/>
          </a:xfrm>
          <a:prstGeom prst="rect">
            <a:avLst/>
          </a:prstGeom>
        </p:spPr>
      </p:pic>
      <p:pic>
        <p:nvPicPr>
          <p:cNvPr id="14" name="Рисунок 13" descr="sm100209_3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4583027"/>
            <a:ext cx="2357486" cy="2274973"/>
          </a:xfrm>
          <a:prstGeom prst="rect">
            <a:avLst/>
          </a:prstGeom>
        </p:spPr>
      </p:pic>
      <p:pic>
        <p:nvPicPr>
          <p:cNvPr id="15" name="Рисунок 14" descr="21322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7832" y="2357430"/>
            <a:ext cx="2406168" cy="3637231"/>
          </a:xfrm>
          <a:prstGeom prst="rect">
            <a:avLst/>
          </a:prstGeom>
        </p:spPr>
      </p:pic>
      <p:pic>
        <p:nvPicPr>
          <p:cNvPr id="16" name="Рисунок 15" descr="2009_04_28_bosikom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2428868"/>
            <a:ext cx="2905127" cy="217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2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2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2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2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2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2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2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2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2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22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22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220"/>
                            </p:stCondLst>
                            <p:childTnLst>
                              <p:par>
                                <p:cTn id="10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22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220"/>
                            </p:stCondLst>
                            <p:childTnLst>
                              <p:par>
                                <p:cTn id="12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anicula-a-facut-sambata-6-victime-8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214291"/>
            <a:ext cx="8229600" cy="15716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Солнечные ванны </a:t>
            </a:r>
            <a:r>
              <a:rPr lang="ru-RU" sz="2400" dirty="0" smtClean="0">
                <a:solidFill>
                  <a:srgbClr val="FFFF00"/>
                </a:solidFill>
              </a:rPr>
              <a:t>лучше принимать утром, когда земля и воздух менее нагреты  и жара переноситься значительно легче.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643050"/>
            <a:ext cx="7286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 действием </a:t>
            </a:r>
            <a:r>
              <a:rPr lang="ru-RU" dirty="0" err="1" smtClean="0">
                <a:solidFill>
                  <a:srgbClr val="FFFF00"/>
                </a:solidFill>
              </a:rPr>
              <a:t>УФ-лучей</a:t>
            </a:r>
            <a:r>
              <a:rPr lang="ru-RU" dirty="0" smtClean="0">
                <a:solidFill>
                  <a:srgbClr val="FFFF00"/>
                </a:solidFill>
              </a:rPr>
              <a:t> активизируется образование Витамина </a:t>
            </a:r>
            <a:r>
              <a:rPr lang="en-US" dirty="0" smtClean="0">
                <a:solidFill>
                  <a:srgbClr val="FFFF00"/>
                </a:solidFill>
              </a:rPr>
              <a:t>D</a:t>
            </a:r>
            <a:r>
              <a:rPr lang="ru-RU" dirty="0" smtClean="0">
                <a:solidFill>
                  <a:srgbClr val="FFFF00"/>
                </a:solidFill>
              </a:rPr>
              <a:t>, необходимого организму для всасывания кальция и фосфора, «отвечающих» за укрепление мышц и костей и за заживление ран. Для поддержания необходимого уровня витамина D в организме достаточно находиться на солнце 2-3 раза в неделю по 5-15 минут в течение летних месяцев.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УФ-лучи</a:t>
            </a:r>
            <a:r>
              <a:rPr lang="ru-RU" dirty="0" smtClean="0">
                <a:solidFill>
                  <a:srgbClr val="FFFF00"/>
                </a:solidFill>
              </a:rPr>
              <a:t> активизируют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большинство процессов,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происходящих в организме: 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Дыхание,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Обмен веществ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Кровообращение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Деятельность  эндокринной системы.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071702"/>
          </a:xfrm>
        </p:spPr>
        <p:txBody>
          <a:bodyPr/>
          <a:lstStyle/>
          <a:p>
            <a:r>
              <a:rPr lang="ru-RU" dirty="0" smtClean="0"/>
              <a:t>Воздушные ванны </a:t>
            </a:r>
            <a:r>
              <a:rPr lang="ru-RU" sz="2400" dirty="0" smtClean="0"/>
              <a:t>это вид аэротерапии (лечения воздухом), который заключается в дозированном воздействии воздуха на обнаженное тело, защищенное от прямого солнечного излучения.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071678"/>
            <a:ext cx="8501122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Воздушные ванны разделяются по температуре. Они могут быть тепловатыми – более двадцати двух градусов, прохладные – от семнадцати до двадцати градусов и холодные – ниже шестнадцати градусов.</a:t>
            </a:r>
          </a:p>
          <a:p>
            <a:endParaRPr lang="ru-RU" sz="900" dirty="0" smtClean="0"/>
          </a:p>
          <a:p>
            <a:r>
              <a:rPr lang="ru-RU" dirty="0" smtClean="0"/>
              <a:t>Принимать воздушные ванны можно лежа, сидя или двигаясь. Самый полезный способ – это, конечно же, в движении. Чтобы от воздушной ванны был результат необходимо снимать одежду очень быстро. Как только Вы почувствовали, что Вас знобит, если кожа синеет или покрывается цыпками, тут же одевайтесь.</a:t>
            </a:r>
          </a:p>
          <a:p>
            <a:endParaRPr lang="ru-RU" sz="800" dirty="0" smtClean="0"/>
          </a:p>
          <a:p>
            <a:r>
              <a:rPr lang="ru-RU" dirty="0" smtClean="0"/>
              <a:t>Если же Вы проводите воздушные ванны в помещении, то это так называемые контрастные воздушные ванны. Сначала Вы раздеваетесь и открываете окна – это фаза охлаждения. В фазу согревания Вы должны закрыть окна. Так следует чередовать несколько раз.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Гигиена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Гигиена – это один из важных факторов в системе сохранения здоровья человека . В современных экологических условиях особо возросла необходимость повышения иммунитета человека . </a:t>
            </a:r>
          </a:p>
          <a:p>
            <a:pPr>
              <a:buNone/>
            </a:pPr>
            <a:r>
              <a:rPr lang="ru-RU" sz="2400" dirty="0" smtClean="0"/>
              <a:t>  Это целый комплекс мероприятий , основная цель которых сохранение и укрепление здоровья путем соблюдения гигиенических норм в повседневной жизни и трудовой деятельности .</a:t>
            </a:r>
          </a:p>
          <a:p>
            <a:pPr>
              <a:buNone/>
            </a:pPr>
            <a:r>
              <a:rPr lang="ru-RU" sz="2400" dirty="0" smtClean="0"/>
              <a:t>  </a:t>
            </a:r>
            <a:r>
              <a:rPr lang="ru-RU" sz="2400" b="1" dirty="0" smtClean="0"/>
              <a:t>Гигиена разделяется на </a:t>
            </a:r>
            <a:r>
              <a:rPr lang="ru-RU" sz="2400" dirty="0" smtClean="0"/>
              <a:t>: </a:t>
            </a:r>
          </a:p>
          <a:p>
            <a:pPr>
              <a:buFontTx/>
              <a:buChar char="-"/>
            </a:pPr>
            <a:r>
              <a:rPr lang="ru-RU" sz="2400" dirty="0" smtClean="0"/>
              <a:t>гигиена тела;</a:t>
            </a:r>
          </a:p>
          <a:p>
            <a:pPr>
              <a:buFontTx/>
              <a:buChar char="-"/>
            </a:pPr>
            <a:r>
              <a:rPr lang="ru-RU" sz="2400" dirty="0" smtClean="0"/>
              <a:t>ухода за волосами ;</a:t>
            </a:r>
          </a:p>
          <a:p>
            <a:pPr>
              <a:buFontTx/>
              <a:buChar char="-"/>
            </a:pPr>
            <a:r>
              <a:rPr lang="ru-RU" sz="2400" dirty="0" smtClean="0"/>
              <a:t>гигиена полости рта ;</a:t>
            </a:r>
          </a:p>
          <a:p>
            <a:pPr>
              <a:buFontTx/>
              <a:buChar char="-"/>
            </a:pPr>
            <a:r>
              <a:rPr lang="ru-RU" sz="2400" dirty="0" smtClean="0"/>
              <a:t>интимная гигиена.</a:t>
            </a:r>
          </a:p>
          <a:p>
            <a:pPr>
              <a:buFontTx/>
              <a:buChar char="-"/>
            </a:pPr>
            <a:r>
              <a:rPr lang="ru-RU" sz="2400" dirty="0" smtClean="0"/>
              <a:t>    </a:t>
            </a:r>
            <a:endParaRPr lang="ru-RU" sz="2400" dirty="0"/>
          </a:p>
        </p:txBody>
      </p:sp>
      <p:pic>
        <p:nvPicPr>
          <p:cNvPr id="6" name="Рисунок 5" descr="3f7e569f1f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3524274" cy="2643206"/>
          </a:xfrm>
          <a:prstGeom prst="rect">
            <a:avLst/>
          </a:prstGeom>
        </p:spPr>
      </p:pic>
      <p:pic>
        <p:nvPicPr>
          <p:cNvPr id="7" name="Рисунок 6" descr="12__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3929066"/>
            <a:ext cx="1964290" cy="2714644"/>
          </a:xfrm>
          <a:prstGeom prst="rect">
            <a:avLst/>
          </a:prstGeom>
        </p:spPr>
      </p:pic>
      <p:pic>
        <p:nvPicPr>
          <p:cNvPr id="8" name="Рисунок 7" descr="160-8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3786190"/>
            <a:ext cx="1844890" cy="2767336"/>
          </a:xfrm>
          <a:prstGeom prst="rect">
            <a:avLst/>
          </a:prstGeom>
        </p:spPr>
      </p:pic>
      <p:pic>
        <p:nvPicPr>
          <p:cNvPr id="9" name="Рисунок 8" descr="71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500042"/>
            <a:ext cx="3786214" cy="265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317070" cy="1200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природных ресурсов для здоровья человека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Люди активно используют природные ресурсы для укрепления и восстановления здоровья . </a:t>
            </a:r>
          </a:p>
          <a:p>
            <a:pPr>
              <a:buNone/>
            </a:pPr>
            <a:r>
              <a:rPr lang="ru-RU" dirty="0" smtClean="0"/>
              <a:t> К ним относятся : </a:t>
            </a:r>
          </a:p>
          <a:p>
            <a:pPr>
              <a:buFontTx/>
              <a:buChar char="-"/>
            </a:pPr>
            <a:r>
              <a:rPr lang="ru-RU" dirty="0" smtClean="0"/>
              <a:t>водолечение ;</a:t>
            </a:r>
          </a:p>
          <a:p>
            <a:pPr>
              <a:buFontTx/>
              <a:buChar char="-"/>
            </a:pPr>
            <a:r>
              <a:rPr lang="ru-RU" dirty="0" smtClean="0"/>
              <a:t>грязелечение;</a:t>
            </a:r>
          </a:p>
          <a:p>
            <a:pPr>
              <a:buFontTx/>
              <a:buChar char="-"/>
            </a:pPr>
            <a:r>
              <a:rPr lang="ru-RU" dirty="0" smtClean="0"/>
              <a:t>воздушные ванны;</a:t>
            </a:r>
          </a:p>
          <a:p>
            <a:pPr>
              <a:buFontTx/>
              <a:buChar char="-"/>
            </a:pPr>
            <a:r>
              <a:rPr lang="ru-RU" dirty="0" smtClean="0"/>
              <a:t>солнечные ванны;</a:t>
            </a:r>
          </a:p>
          <a:p>
            <a:pPr>
              <a:buFontTx/>
              <a:buChar char="-"/>
            </a:pPr>
            <a:r>
              <a:rPr lang="ru-RU" dirty="0" err="1" smtClean="0"/>
              <a:t>Фитолечение</a:t>
            </a:r>
            <a:r>
              <a:rPr lang="en-US" dirty="0" smtClean="0"/>
              <a:t> ( </a:t>
            </a:r>
            <a:r>
              <a:rPr lang="ru-RU" dirty="0" smtClean="0"/>
              <a:t>чаи, настои, отвары из целебных трав)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-применения воды с лечебной и профилактической целью, общими свойствами которых являются температурное, механическое и химическое воздействия.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К водолечению относится :</a:t>
            </a:r>
          </a:p>
          <a:p>
            <a:pPr>
              <a:buFontTx/>
              <a:buChar char="-"/>
            </a:pPr>
            <a:r>
              <a:rPr lang="ru-RU" sz="2400" dirty="0" smtClean="0"/>
              <a:t>Ванны: минеральные, солёные, </a:t>
            </a:r>
          </a:p>
          <a:p>
            <a:pPr>
              <a:buNone/>
            </a:pPr>
            <a:r>
              <a:rPr lang="ru-RU" sz="2400" dirty="0" smtClean="0"/>
              <a:t>пресные…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Душ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Купание в открытом водоёме</a:t>
            </a:r>
          </a:p>
        </p:txBody>
      </p:sp>
      <p:pic>
        <p:nvPicPr>
          <p:cNvPr id="4" name="Рисунок 3" descr="2011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000504"/>
            <a:ext cx="3428992" cy="2569962"/>
          </a:xfrm>
          <a:prstGeom prst="rect">
            <a:avLst/>
          </a:prstGeom>
        </p:spPr>
      </p:pic>
      <p:pic>
        <p:nvPicPr>
          <p:cNvPr id="5" name="Рисунок 4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85728"/>
            <a:ext cx="2209800" cy="3333750"/>
          </a:xfrm>
          <a:prstGeom prst="rect">
            <a:avLst/>
          </a:prstGeom>
        </p:spPr>
      </p:pic>
      <p:pic>
        <p:nvPicPr>
          <p:cNvPr id="6" name="Рисунок 5" descr="vodo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500174"/>
            <a:ext cx="3805230" cy="2140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Режим труда и отдыха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Режимы труда и отдыха – это продолжительность и чередование периодов работы и отдыха в течение суток. </a:t>
            </a:r>
          </a:p>
          <a:p>
            <a:pPr>
              <a:buNone/>
            </a:pPr>
            <a:r>
              <a:rPr lang="ru-RU" dirty="0" smtClean="0"/>
              <a:t>Режим дня представляет собой распорядок бодрствования и сна, чередования различных видов деятельности и отдыха в течение суток.</a:t>
            </a:r>
          </a:p>
          <a:p>
            <a:pPr>
              <a:buNone/>
            </a:pPr>
            <a:r>
              <a:rPr lang="ru-RU" dirty="0" smtClean="0"/>
              <a:t>От того, насколько правильно организован режим дня, зависит состояние здоровья, физическое развитие, работоспособность.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9787006" cy="990600"/>
          </a:xfrm>
        </p:spPr>
        <p:txBody>
          <a:bodyPr>
            <a:noAutofit/>
          </a:bodyPr>
          <a:lstStyle/>
          <a:p>
            <a:r>
              <a:rPr lang="ru-RU" b="1" dirty="0" smtClean="0"/>
              <a:t>Здоровый образ жизни или ЗОЖ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071678"/>
            <a:ext cx="8229600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-  это система разумного поведения человека: умеренность во всём, оптимальный двигательный режим, закаливание, правильное питание, рациональный режим жизни и отказ от вредных привычек.</a:t>
            </a:r>
            <a:endParaRPr lang="ru-RU" sz="3600" dirty="0"/>
          </a:p>
        </p:txBody>
      </p:sp>
    </p:spTree>
  </p:cSld>
  <p:clrMapOvr>
    <a:masterClrMapping/>
  </p:clrMapOvr>
  <p:transition advTm="10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643306" y="2500306"/>
            <a:ext cx="1857388" cy="18573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ЗОЖ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214678" y="428604"/>
            <a:ext cx="2714644" cy="1285884"/>
          </a:xfrm>
          <a:prstGeom prst="wedgeRectCallout">
            <a:avLst>
              <a:gd name="adj1" fmla="val -382"/>
              <a:gd name="adj2" fmla="val 10567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Отказ от вредных привычек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85720" y="1571612"/>
            <a:ext cx="2714644" cy="1285884"/>
          </a:xfrm>
          <a:prstGeom prst="wedgeRectCallout">
            <a:avLst>
              <a:gd name="adj1" fmla="val 80219"/>
              <a:gd name="adj2" fmla="val 4218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Положительные эмоции, нравственная культура</a:t>
            </a:r>
            <a:endParaRPr lang="ru-RU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143636" y="1285860"/>
            <a:ext cx="2714644" cy="1285884"/>
          </a:xfrm>
          <a:prstGeom prst="wedgeRectCallout">
            <a:avLst>
              <a:gd name="adj1" fmla="val -56522"/>
              <a:gd name="adj2" fmla="val 904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143636" y="4357694"/>
            <a:ext cx="2714644" cy="1285884"/>
          </a:xfrm>
          <a:prstGeom prst="wedgeRectCallout">
            <a:avLst>
              <a:gd name="adj1" fmla="val -66146"/>
              <a:gd name="adj2" fmla="val -10935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Физическая культура, движение, закаливание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000364" y="5072074"/>
            <a:ext cx="2714644" cy="1285884"/>
          </a:xfrm>
          <a:prstGeom prst="wedgeRectCallout">
            <a:avLst>
              <a:gd name="adj1" fmla="val -3590"/>
              <a:gd name="adj2" fmla="val -10173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Экологическое сознание и поведение</a:t>
            </a:r>
            <a:endParaRPr lang="ru-RU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14282" y="3571876"/>
            <a:ext cx="2714644" cy="1285884"/>
          </a:xfrm>
          <a:prstGeom prst="wedgeRectCallout">
            <a:avLst>
              <a:gd name="adj1" fmla="val 73803"/>
              <a:gd name="adj2" fmla="val -483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Личная гигиена</a:t>
            </a:r>
            <a:endParaRPr lang="ru-RU" dirty="0"/>
          </a:p>
        </p:txBody>
      </p:sp>
    </p:spTree>
  </p:cSld>
  <p:clrMapOvr>
    <a:masterClrMapping/>
  </p:clrMapOvr>
  <p:transition advTm="7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9" presetClass="entr" presetSubtype="0" accel="100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3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Физическая культура и здоровье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686064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Виды гимнастик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Закаливание, солнечные и воздушные ванны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Гигиена тела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Использование природных ресурсов для здоровья человека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Режим труда и отдыха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41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гимнастик.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3857652" cy="500066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Гимнастика — один из наиболее популярных видов спорта. Существует несколько видов гимнастики:</a:t>
            </a:r>
          </a:p>
          <a:p>
            <a:pPr>
              <a:buNone/>
            </a:pPr>
            <a:endParaRPr lang="ru-RU" sz="18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Лечебная физкультура</a:t>
            </a:r>
          </a:p>
          <a:p>
            <a:pPr marL="457200" indent="-457200">
              <a:buFont typeface="+mj-lt"/>
              <a:buAutoNum type="arabicPeriod"/>
            </a:pPr>
            <a:endParaRPr lang="ru-RU" sz="3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Утренняя</a:t>
            </a:r>
          </a:p>
          <a:p>
            <a:pPr marL="457200" indent="-457200">
              <a:buFont typeface="+mj-lt"/>
              <a:buAutoNum type="arabicPeriod"/>
            </a:pPr>
            <a:endParaRPr lang="ru-RU" sz="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Производственная (физкультурные паузы)</a:t>
            </a:r>
          </a:p>
          <a:p>
            <a:pPr marL="457200" indent="-457200">
              <a:buFont typeface="+mj-lt"/>
              <a:buAutoNum type="arabicPeriod"/>
            </a:pPr>
            <a:endParaRPr lang="ru-RU" sz="1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Ритмическая или аэробика  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Рисунок 6" descr="_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42852"/>
            <a:ext cx="4572032" cy="3013263"/>
          </a:xfrm>
          <a:prstGeom prst="rect">
            <a:avLst/>
          </a:prstGeom>
        </p:spPr>
      </p:pic>
      <p:pic>
        <p:nvPicPr>
          <p:cNvPr id="8" name="Рисунок 7" descr="dieta-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071810"/>
            <a:ext cx="2357454" cy="3536181"/>
          </a:xfrm>
          <a:prstGeom prst="rect">
            <a:avLst/>
          </a:prstGeom>
        </p:spPr>
      </p:pic>
      <p:pic>
        <p:nvPicPr>
          <p:cNvPr id="9" name="Рисунок 8" descr="Fizkult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4143404" cy="3000396"/>
          </a:xfrm>
          <a:prstGeom prst="rect">
            <a:avLst/>
          </a:prstGeom>
        </p:spPr>
      </p:pic>
      <p:pic>
        <p:nvPicPr>
          <p:cNvPr id="11" name="Рисунок 10" descr="158481600068b2314194bb48cc34a91e5ebf2513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3071810"/>
            <a:ext cx="2301112" cy="3571876"/>
          </a:xfrm>
          <a:prstGeom prst="rect">
            <a:avLst/>
          </a:prstGeom>
        </p:spPr>
      </p:pic>
    </p:spTree>
  </p:cSld>
  <p:clrMapOvr>
    <a:masterClrMapping/>
  </p:clrMapOvr>
  <p:transition advTm="15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2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2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2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32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32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2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32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32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Лечебная физкультура (ЛФК)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(</a:t>
            </a:r>
            <a:r>
              <a:rPr lang="ru-RU" sz="2800" b="1" dirty="0" smtClean="0"/>
              <a:t>ЛФК)</a:t>
            </a:r>
            <a:r>
              <a:rPr lang="ru-RU" sz="2800" dirty="0" smtClean="0"/>
              <a:t> — метод, состоящий в применении физических упражнений и естественных факторов природы к больному человеку с лечебно-профилактическими целями. В основе этого метода лежит использование основной биологической функции организма — движения.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К  ЛФК относиться:</a:t>
            </a:r>
          </a:p>
          <a:p>
            <a:pPr algn="ctr">
              <a:buNone/>
            </a:pPr>
            <a:endParaRPr lang="ru-RU" sz="1100" b="1" dirty="0" smtClean="0"/>
          </a:p>
          <a:p>
            <a:r>
              <a:rPr lang="ru-RU" dirty="0" smtClean="0"/>
              <a:t>Физические упражнения</a:t>
            </a:r>
          </a:p>
          <a:p>
            <a:r>
              <a:rPr lang="ru-RU" dirty="0" smtClean="0"/>
              <a:t>Физические упражнения в воде.</a:t>
            </a:r>
          </a:p>
          <a:p>
            <a:r>
              <a:rPr lang="ru-RU" dirty="0" smtClean="0"/>
              <a:t>Ходьба</a:t>
            </a:r>
          </a:p>
          <a:p>
            <a:r>
              <a:rPr lang="ru-RU" dirty="0" smtClean="0"/>
              <a:t>Восхождения</a:t>
            </a:r>
          </a:p>
          <a:p>
            <a:r>
              <a:rPr lang="ru-RU" dirty="0" smtClean="0"/>
              <a:t>Занятия на тренажерах.</a:t>
            </a:r>
          </a:p>
          <a:p>
            <a:r>
              <a:rPr lang="ru-RU" dirty="0" smtClean="0"/>
              <a:t>Плавание</a:t>
            </a:r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90962" cy="45540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Утренняя гимнастика </a:t>
            </a:r>
            <a:r>
              <a:rPr lang="ru-RU" sz="2000" dirty="0" smtClean="0"/>
              <a:t>- это систематические утренние занятия, которые занимают в среднем </a:t>
            </a:r>
            <a:r>
              <a:rPr lang="ru-RU" sz="2000" b="1" dirty="0" smtClean="0"/>
              <a:t>15 минут</a:t>
            </a:r>
            <a:r>
              <a:rPr lang="ru-RU" sz="2000" dirty="0" smtClean="0"/>
              <a:t>. Со временем время занятий можно увеличить до получаса, когда организм адаптируется к постоянным нагрузкам.</a:t>
            </a:r>
          </a:p>
          <a:p>
            <a:pPr>
              <a:buNone/>
            </a:pPr>
            <a:r>
              <a:rPr lang="ru-RU" sz="2000" dirty="0" smtClean="0"/>
              <a:t>Комплекс физических упражнений вы выбираете сами, в зависимости от общего самочувствия, степени физической подготовленности, наличия свободного времени.</a:t>
            </a:r>
            <a:endParaRPr lang="ru-RU" sz="2000" dirty="0"/>
          </a:p>
        </p:txBody>
      </p:sp>
      <p:pic>
        <p:nvPicPr>
          <p:cNvPr id="5" name="Содержимое 4" descr="1204903122_morning-exercises-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571612"/>
            <a:ext cx="3678353" cy="4911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Производственная гимнастика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Производственная гимнастика или  физкультминутки,</a:t>
            </a:r>
            <a:r>
              <a:rPr lang="ru-RU" dirty="0" smtClean="0"/>
              <a:t> комплексы простейших физических упражнений, включаемые в режим рабочего дня с целью повышения работоспособности, укрепления здоровья, предупреждения утомления трудящихся. Составляются с учётом особенностей трудового процесса. В практике установились две формы </a:t>
            </a:r>
            <a:r>
              <a:rPr lang="ru-RU" b="1" dirty="0" smtClean="0"/>
              <a:t>П. г.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1. вводная гимнастика (подготавливающая человека к рабочему дню)  </a:t>
            </a:r>
          </a:p>
          <a:p>
            <a:pPr>
              <a:buNone/>
            </a:pPr>
            <a:r>
              <a:rPr lang="ru-RU" dirty="0" smtClean="0"/>
              <a:t>2. физкультурные паузы (активный отдых).</a:t>
            </a:r>
          </a:p>
          <a:p>
            <a:endParaRPr lang="ru-RU" dirty="0"/>
          </a:p>
        </p:txBody>
      </p:sp>
      <p:pic>
        <p:nvPicPr>
          <p:cNvPr id="10" name="Рисунок 9" descr="puska-i-uchen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285860"/>
            <a:ext cx="3571868" cy="2456421"/>
          </a:xfrm>
          <a:prstGeom prst="rect">
            <a:avLst/>
          </a:prstGeom>
        </p:spPr>
      </p:pic>
      <p:pic>
        <p:nvPicPr>
          <p:cNvPr id="11" name="Рисунок 10" descr="p219_img_8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857628"/>
            <a:ext cx="3532675" cy="264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Ритмическая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Аэробика (ритмическая гимнастика)</a:t>
            </a:r>
            <a:r>
              <a:rPr lang="ru-RU" dirty="0" smtClean="0"/>
              <a:t> - </a:t>
            </a:r>
            <a:r>
              <a:rPr lang="ru-RU" dirty="0" err="1" smtClean="0"/>
              <a:t>гимнастика</a:t>
            </a:r>
            <a:r>
              <a:rPr lang="ru-RU" dirty="0" smtClean="0"/>
              <a:t> под ритмичную музыку, которая помогает следить за ритмом выполнения упражнений. Комплекс упражнений включает в себя ходьбу, бег, прыжки, упражнения на гибкость. Результат регулярных занятий аэробикой - поддержание тела в тонусе, тренировка мышц и кожи, общее оздоровление организма. Используется в профилактических и лечебно-оздоровительных целях.</a:t>
            </a:r>
            <a:endParaRPr lang="ru-RU" dirty="0"/>
          </a:p>
        </p:txBody>
      </p:sp>
      <p:pic>
        <p:nvPicPr>
          <p:cNvPr id="5" name="Содержимое 4" descr="aerobics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07990" y="1589088"/>
            <a:ext cx="256032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2|2.2|1.4|2.8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714</Words>
  <Application>Microsoft Office PowerPoint</Application>
  <PresentationFormat>Экран (4:3)</PresentationFormat>
  <Paragraphs>110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Специальное оформление</vt:lpstr>
      <vt:lpstr>Обычная</vt:lpstr>
      <vt:lpstr>Презентация </vt:lpstr>
      <vt:lpstr>Здоровый образ жизни или ЗОЖ </vt:lpstr>
      <vt:lpstr>Презентация PowerPoint</vt:lpstr>
      <vt:lpstr>Физическая культура и здоровье</vt:lpstr>
      <vt:lpstr>Виды гимнастик.</vt:lpstr>
      <vt:lpstr>Лечебная физкультура (ЛФК)</vt:lpstr>
      <vt:lpstr>Утренняя гимнастика</vt:lpstr>
      <vt:lpstr>Производственная гимнастика</vt:lpstr>
      <vt:lpstr>Ритмическая гимнастика</vt:lpstr>
      <vt:lpstr>Закаливание, солнечные и воздушные ванны</vt:lpstr>
      <vt:lpstr>Презентация PowerPoint</vt:lpstr>
      <vt:lpstr>Презентация PowerPoint</vt:lpstr>
      <vt:lpstr>Гигиена</vt:lpstr>
      <vt:lpstr>Использование природных ресурсов для здоровья человека</vt:lpstr>
      <vt:lpstr>Водолечение</vt:lpstr>
      <vt:lpstr>Режим труда и отдыха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 (ЗОЖ)</dc:title>
  <cp:lastModifiedBy>RePack by Diakov</cp:lastModifiedBy>
  <cp:revision>48</cp:revision>
  <dcterms:modified xsi:type="dcterms:W3CDTF">2018-04-01T17:35:32Z</dcterms:modified>
</cp:coreProperties>
</file>